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  <p:sldId id="260" r:id="rId34"/>
    <p:sldId id="261" r:id="rId35"/>
    <p:sldId id="262" r:id="rId36"/>
    <p:sldId id="263" r:id="rId37"/>
    <p:sldId id="264" r:id="rId38"/>
    <p:sldId id="265" r:id="rId39"/>
    <p:sldId id="266" r:id="rId40"/>
    <p:sldId id="267" r:id="rId41"/>
    <p:sldId id="268" r:id="rId42"/>
    <p:sldId id="269" r:id="rId43"/>
    <p:sldId id="270" r:id="rId44"/>
    <p:sldId id="271" r:id="rId45"/>
    <p:sldId id="272" r:id="rId46"/>
    <p:sldId id="273" r:id="rId47"/>
    <p:sldId id="274" r:id="rId48"/>
    <p:sldId id="275" r:id="rId49"/>
    <p:sldId id="276" r:id="rId5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uce" charset="1" panose="00000500000000000000"/>
      <p:regular r:id="rId10"/>
    </p:embeddedFont>
    <p:embeddedFont>
      <p:font typeface="Open Sauce Bold" charset="1" panose="00000800000000000000"/>
      <p:regular r:id="rId11"/>
    </p:embeddedFont>
    <p:embeddedFont>
      <p:font typeface="Open Sauce Italics" charset="1" panose="00000500000000000000"/>
      <p:regular r:id="rId12"/>
    </p:embeddedFont>
    <p:embeddedFont>
      <p:font typeface="Open Sauce Bold Italics" charset="1" panose="00000800000000000000"/>
      <p:regular r:id="rId13"/>
    </p:embeddedFont>
    <p:embeddedFont>
      <p:font typeface="Open Sauce Light" charset="1" panose="00000400000000000000"/>
      <p:regular r:id="rId14"/>
    </p:embeddedFont>
    <p:embeddedFont>
      <p:font typeface="Open Sauce Light Italics" charset="1" panose="00000400000000000000"/>
      <p:regular r:id="rId15"/>
    </p:embeddedFont>
    <p:embeddedFont>
      <p:font typeface="Open Sauce Medium" charset="1" panose="00000600000000000000"/>
      <p:regular r:id="rId16"/>
    </p:embeddedFont>
    <p:embeddedFont>
      <p:font typeface="Open Sauce Medium Italics" charset="1" panose="00000600000000000000"/>
      <p:regular r:id="rId17"/>
    </p:embeddedFont>
    <p:embeddedFont>
      <p:font typeface="Open Sauce Semi-Bold" charset="1" panose="00000700000000000000"/>
      <p:regular r:id="rId18"/>
    </p:embeddedFont>
    <p:embeddedFont>
      <p:font typeface="Open Sauce Semi-Bold Italics" charset="1" panose="00000700000000000000"/>
      <p:regular r:id="rId19"/>
    </p:embeddedFont>
    <p:embeddedFont>
      <p:font typeface="Open Sauce Heavy" charset="1" panose="00000A00000000000000"/>
      <p:regular r:id="rId20"/>
    </p:embeddedFont>
    <p:embeddedFont>
      <p:font typeface="Open Sauce Heavy Italics" charset="1" panose="00000A00000000000000"/>
      <p:regular r:id="rId21"/>
    </p:embeddedFont>
    <p:embeddedFont>
      <p:font typeface="Open Sans" charset="1" panose="020B0606030504020204"/>
      <p:regular r:id="rId22"/>
    </p:embeddedFont>
    <p:embeddedFont>
      <p:font typeface="Open Sans Bold" charset="1" panose="020B0806030504020204"/>
      <p:regular r:id="rId23"/>
    </p:embeddedFont>
    <p:embeddedFont>
      <p:font typeface="Open Sans Italics" charset="1" panose="020B0606030504020204"/>
      <p:regular r:id="rId24"/>
    </p:embeddedFont>
    <p:embeddedFont>
      <p:font typeface="Open Sans Bold Italics" charset="1" panose="020B0806030504020204"/>
      <p:regular r:id="rId25"/>
    </p:embeddedFont>
    <p:embeddedFont>
      <p:font typeface="Open Sans Light" charset="1" panose="020B0306030504020204"/>
      <p:regular r:id="rId26"/>
    </p:embeddedFont>
    <p:embeddedFont>
      <p:font typeface="Open Sans Light Italics" charset="1" panose="020B0306030504020204"/>
      <p:regular r:id="rId27"/>
    </p:embeddedFont>
    <p:embeddedFont>
      <p:font typeface="Open Sans Ultra-Bold" charset="1" panose="00000000000000000000"/>
      <p:regular r:id="rId28"/>
    </p:embeddedFont>
    <p:embeddedFont>
      <p:font typeface="Open Sans Ultra-Bold Italics" charset="1" panose="000000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34" Target="slides/slide5.xml" Type="http://schemas.openxmlformats.org/officeDocument/2006/relationships/slide"/><Relationship Id="rId35" Target="slides/slide6.xml" Type="http://schemas.openxmlformats.org/officeDocument/2006/relationships/slide"/><Relationship Id="rId36" Target="slides/slide7.xml" Type="http://schemas.openxmlformats.org/officeDocument/2006/relationships/slide"/><Relationship Id="rId37" Target="slides/slide8.xml" Type="http://schemas.openxmlformats.org/officeDocument/2006/relationships/slide"/><Relationship Id="rId38" Target="slides/slide9.xml" Type="http://schemas.openxmlformats.org/officeDocument/2006/relationships/slide"/><Relationship Id="rId39" Target="slides/slide10.xml" Type="http://schemas.openxmlformats.org/officeDocument/2006/relationships/slide"/><Relationship Id="rId4" Target="theme/theme1.xml" Type="http://schemas.openxmlformats.org/officeDocument/2006/relationships/theme"/><Relationship Id="rId40" Target="slides/slide11.xml" Type="http://schemas.openxmlformats.org/officeDocument/2006/relationships/slide"/><Relationship Id="rId41" Target="slides/slide12.xml" Type="http://schemas.openxmlformats.org/officeDocument/2006/relationships/slide"/><Relationship Id="rId42" Target="slides/slide13.xml" Type="http://schemas.openxmlformats.org/officeDocument/2006/relationships/slide"/><Relationship Id="rId43" Target="slides/slide14.xml" Type="http://schemas.openxmlformats.org/officeDocument/2006/relationships/slide"/><Relationship Id="rId44" Target="slides/slide15.xml" Type="http://schemas.openxmlformats.org/officeDocument/2006/relationships/slide"/><Relationship Id="rId45" Target="slides/slide16.xml" Type="http://schemas.openxmlformats.org/officeDocument/2006/relationships/slide"/><Relationship Id="rId46" Target="slides/slide17.xml" Type="http://schemas.openxmlformats.org/officeDocument/2006/relationships/slide"/><Relationship Id="rId47" Target="slides/slide18.xml" Type="http://schemas.openxmlformats.org/officeDocument/2006/relationships/slide"/><Relationship Id="rId48" Target="slides/slide19.xml" Type="http://schemas.openxmlformats.org/officeDocument/2006/relationships/slide"/><Relationship Id="rId49" Target="slides/slide20.xml" Type="http://schemas.openxmlformats.org/officeDocument/2006/relationships/slide"/><Relationship Id="rId5" Target="tableStyles.xml" Type="http://schemas.openxmlformats.org/officeDocument/2006/relationships/tableStyles"/><Relationship Id="rId50" Target="slides/slide21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7786" r="0" b="7786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82745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481642" y="4371352"/>
            <a:ext cx="7324716" cy="2197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4"/>
              </a:lnSpc>
            </a:pPr>
            <a:r>
              <a:rPr lang="en-US" sz="4167" spc="1146">
                <a:solidFill>
                  <a:srgbClr val="FFFFFF"/>
                </a:solidFill>
                <a:latin typeface="Open Sauce Semi-Bold"/>
              </a:rPr>
              <a:t>RESTAURANTE : LA MOSCA ELEGANTE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800373" y="8268291"/>
            <a:ext cx="6687255" cy="798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6"/>
              </a:lnSpc>
            </a:pPr>
            <a:r>
              <a:rPr lang="en-US" sz="2304" spc="633">
                <a:solidFill>
                  <a:srgbClr val="FFFFFF"/>
                </a:solidFill>
                <a:latin typeface="Open Sauce Light"/>
              </a:rPr>
              <a:t>DIEGO MARTÍNEZ FLOREZ</a:t>
            </a:r>
          </a:p>
          <a:p>
            <a:pPr algn="ctr">
              <a:lnSpc>
                <a:spcPts val="3226"/>
              </a:lnSpc>
            </a:pPr>
            <a:r>
              <a:rPr lang="en-US" sz="2304" spc="633">
                <a:solidFill>
                  <a:srgbClr val="FFFFFF"/>
                </a:solidFill>
                <a:latin typeface="Open Sauce Light"/>
              </a:rPr>
              <a:t>POO 2023-2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35185" y="1529023"/>
            <a:ext cx="13617630" cy="8068850"/>
          </a:xfrm>
          <a:custGeom>
            <a:avLst/>
            <a:gdLst/>
            <a:ahLst/>
            <a:cxnLst/>
            <a:rect r="r" b="b" t="t" l="l"/>
            <a:pathLst>
              <a:path h="8068850" w="13617630">
                <a:moveTo>
                  <a:pt x="0" y="0"/>
                </a:moveTo>
                <a:lnTo>
                  <a:pt x="13617630" y="0"/>
                </a:lnTo>
                <a:lnTo>
                  <a:pt x="13617630" y="8068850"/>
                </a:lnTo>
                <a:lnTo>
                  <a:pt x="0" y="80688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81642" y="512327"/>
            <a:ext cx="7324716" cy="1458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4"/>
              </a:lnSpc>
            </a:pPr>
            <a:r>
              <a:rPr lang="en-US" sz="4167" spc="1146">
                <a:solidFill>
                  <a:srgbClr val="FFFFFF"/>
                </a:solidFill>
                <a:latin typeface="Open Sauce Semi-Bold"/>
              </a:rPr>
              <a:t>LISTA DE PEDIDOS</a:t>
            </a:r>
          </a:p>
          <a:p>
            <a:pPr algn="ctr">
              <a:lnSpc>
                <a:spcPts val="5834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56316" y="1422226"/>
            <a:ext cx="13775368" cy="8186080"/>
          </a:xfrm>
          <a:custGeom>
            <a:avLst/>
            <a:gdLst/>
            <a:ahLst/>
            <a:cxnLst/>
            <a:rect r="r" b="b" t="t" l="l"/>
            <a:pathLst>
              <a:path h="8186080" w="13775368">
                <a:moveTo>
                  <a:pt x="0" y="0"/>
                </a:moveTo>
                <a:lnTo>
                  <a:pt x="13775368" y="0"/>
                </a:lnTo>
                <a:lnTo>
                  <a:pt x="13775368" y="8186080"/>
                </a:lnTo>
                <a:lnTo>
                  <a:pt x="0" y="81860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81642" y="204003"/>
            <a:ext cx="7324716" cy="9584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74"/>
              </a:lnSpc>
            </a:pPr>
            <a:r>
              <a:rPr lang="en-US" sz="2767" spc="761">
                <a:solidFill>
                  <a:srgbClr val="FFFFFF"/>
                </a:solidFill>
                <a:latin typeface="Open Sauce Semi-Bold"/>
              </a:rPr>
              <a:t>CREAR CLIENTE PREFERENCIAL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870899" y="1446375"/>
            <a:ext cx="12546202" cy="7394251"/>
          </a:xfrm>
          <a:custGeom>
            <a:avLst/>
            <a:gdLst/>
            <a:ahLst/>
            <a:cxnLst/>
            <a:rect r="r" b="b" t="t" l="l"/>
            <a:pathLst>
              <a:path h="7394251" w="12546202">
                <a:moveTo>
                  <a:pt x="0" y="0"/>
                </a:moveTo>
                <a:lnTo>
                  <a:pt x="12546202" y="0"/>
                </a:lnTo>
                <a:lnTo>
                  <a:pt x="12546202" y="7394250"/>
                </a:lnTo>
                <a:lnTo>
                  <a:pt x="0" y="73942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81642" y="173376"/>
            <a:ext cx="7324716" cy="1784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4"/>
              </a:lnSpc>
            </a:pPr>
            <a:r>
              <a:rPr lang="en-US" sz="3067" spc="843">
                <a:solidFill>
                  <a:srgbClr val="FFFFFF"/>
                </a:solidFill>
                <a:latin typeface="Open Sauce Semi-Bold"/>
              </a:rPr>
              <a:t>MODIFICAR CLIENTE PREFERENCIAL</a:t>
            </a:r>
          </a:p>
          <a:p>
            <a:pPr algn="ctr">
              <a:lnSpc>
                <a:spcPts val="5834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86299" y="1838762"/>
            <a:ext cx="13115401" cy="7743813"/>
          </a:xfrm>
          <a:custGeom>
            <a:avLst/>
            <a:gdLst/>
            <a:ahLst/>
            <a:cxnLst/>
            <a:rect r="r" b="b" t="t" l="l"/>
            <a:pathLst>
              <a:path h="7743813" w="13115401">
                <a:moveTo>
                  <a:pt x="0" y="0"/>
                </a:moveTo>
                <a:lnTo>
                  <a:pt x="13115402" y="0"/>
                </a:lnTo>
                <a:lnTo>
                  <a:pt x="13115402" y="7743813"/>
                </a:lnTo>
                <a:lnTo>
                  <a:pt x="0" y="77438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81642" y="357139"/>
            <a:ext cx="7324716" cy="1784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4"/>
              </a:lnSpc>
            </a:pPr>
            <a:r>
              <a:rPr lang="en-US" sz="3067" spc="843">
                <a:solidFill>
                  <a:srgbClr val="FFFFFF"/>
                </a:solidFill>
                <a:latin typeface="Open Sauce Semi-Bold"/>
              </a:rPr>
              <a:t>LISTA DE CLIENTES PREFERENCIALES</a:t>
            </a:r>
          </a:p>
          <a:p>
            <a:pPr algn="ctr">
              <a:lnSpc>
                <a:spcPts val="5834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66458" y="1615732"/>
            <a:ext cx="12955084" cy="7642568"/>
          </a:xfrm>
          <a:custGeom>
            <a:avLst/>
            <a:gdLst/>
            <a:ahLst/>
            <a:cxnLst/>
            <a:rect r="r" b="b" t="t" l="l"/>
            <a:pathLst>
              <a:path h="7642568" w="12955084">
                <a:moveTo>
                  <a:pt x="0" y="0"/>
                </a:moveTo>
                <a:lnTo>
                  <a:pt x="12955084" y="0"/>
                </a:lnTo>
                <a:lnTo>
                  <a:pt x="12955084" y="7642568"/>
                </a:lnTo>
                <a:lnTo>
                  <a:pt x="0" y="76425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81642" y="142749"/>
            <a:ext cx="7324716" cy="1784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4"/>
              </a:lnSpc>
            </a:pPr>
            <a:r>
              <a:rPr lang="en-US" sz="3067" spc="843">
                <a:solidFill>
                  <a:srgbClr val="FFFFFF"/>
                </a:solidFill>
                <a:latin typeface="Open Sauce Semi-Bold"/>
              </a:rPr>
              <a:t>LISTA DE PRODUCTOS O PLATOS DISPONIBLES</a:t>
            </a:r>
          </a:p>
          <a:p>
            <a:pPr algn="ctr">
              <a:lnSpc>
                <a:spcPts val="5834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849554" y="2045656"/>
            <a:ext cx="12588891" cy="7508375"/>
          </a:xfrm>
          <a:custGeom>
            <a:avLst/>
            <a:gdLst/>
            <a:ahLst/>
            <a:cxnLst/>
            <a:rect r="r" b="b" t="t" l="l"/>
            <a:pathLst>
              <a:path h="7508375" w="12588891">
                <a:moveTo>
                  <a:pt x="0" y="0"/>
                </a:moveTo>
                <a:lnTo>
                  <a:pt x="12588892" y="0"/>
                </a:lnTo>
                <a:lnTo>
                  <a:pt x="12588892" y="7508374"/>
                </a:lnTo>
                <a:lnTo>
                  <a:pt x="0" y="75083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81642" y="467582"/>
            <a:ext cx="7324716" cy="1065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4"/>
              </a:lnSpc>
            </a:pPr>
            <a:r>
              <a:rPr lang="en-US" sz="3067" spc="843">
                <a:solidFill>
                  <a:srgbClr val="FFFFFF"/>
                </a:solidFill>
                <a:latin typeface="Open Sauce Semi-Bold"/>
              </a:rPr>
              <a:t>AGREGAR PLATOS O PRODUCTOS AL MENÚ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763886" y="1731759"/>
            <a:ext cx="12760229" cy="7526541"/>
          </a:xfrm>
          <a:custGeom>
            <a:avLst/>
            <a:gdLst/>
            <a:ahLst/>
            <a:cxnLst/>
            <a:rect r="r" b="b" t="t" l="l"/>
            <a:pathLst>
              <a:path h="7526541" w="12760229">
                <a:moveTo>
                  <a:pt x="0" y="0"/>
                </a:moveTo>
                <a:lnTo>
                  <a:pt x="12760228" y="0"/>
                </a:lnTo>
                <a:lnTo>
                  <a:pt x="12760228" y="7526541"/>
                </a:lnTo>
                <a:lnTo>
                  <a:pt x="0" y="75265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81642" y="408868"/>
            <a:ext cx="7324716" cy="1720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14"/>
              </a:lnSpc>
            </a:pPr>
            <a:r>
              <a:rPr lang="en-US" sz="2867" spc="788">
                <a:solidFill>
                  <a:srgbClr val="FFFFFF"/>
                </a:solidFill>
                <a:latin typeface="Open Sauce Semi-Bold"/>
              </a:rPr>
              <a:t>MODIFICAR LOS DETALLES DE UN PLATO O PRODUCTO</a:t>
            </a:r>
          </a:p>
          <a:p>
            <a:pPr algn="ctr">
              <a:lnSpc>
                <a:spcPts val="5834"/>
              </a:lnSpc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830638" y="1867659"/>
            <a:ext cx="12626723" cy="7390641"/>
          </a:xfrm>
          <a:custGeom>
            <a:avLst/>
            <a:gdLst/>
            <a:ahLst/>
            <a:cxnLst/>
            <a:rect r="r" b="b" t="t" l="l"/>
            <a:pathLst>
              <a:path h="7390641" w="12626723">
                <a:moveTo>
                  <a:pt x="0" y="0"/>
                </a:moveTo>
                <a:lnTo>
                  <a:pt x="12626724" y="0"/>
                </a:lnTo>
                <a:lnTo>
                  <a:pt x="12626724" y="7390641"/>
                </a:lnTo>
                <a:lnTo>
                  <a:pt x="0" y="73906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81642" y="449021"/>
            <a:ext cx="7324716" cy="1784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4"/>
              </a:lnSpc>
            </a:pPr>
            <a:r>
              <a:rPr lang="en-US" sz="3067" spc="843">
                <a:solidFill>
                  <a:srgbClr val="FFFFFF"/>
                </a:solidFill>
                <a:latin typeface="Open Sauce Semi-Bold"/>
              </a:rPr>
              <a:t>ELIMINAR UN PLATO O PRODUCTO DEL MENÚ</a:t>
            </a:r>
          </a:p>
          <a:p>
            <a:pPr algn="ctr">
              <a:lnSpc>
                <a:spcPts val="5834"/>
              </a:lnSpc>
            </a:pP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05869" y="1936439"/>
            <a:ext cx="13276262" cy="7821499"/>
          </a:xfrm>
          <a:custGeom>
            <a:avLst/>
            <a:gdLst/>
            <a:ahLst/>
            <a:cxnLst/>
            <a:rect r="r" b="b" t="t" l="l"/>
            <a:pathLst>
              <a:path h="7821499" w="13276262">
                <a:moveTo>
                  <a:pt x="0" y="0"/>
                </a:moveTo>
                <a:lnTo>
                  <a:pt x="13276262" y="0"/>
                </a:lnTo>
                <a:lnTo>
                  <a:pt x="13276262" y="7821499"/>
                </a:lnTo>
                <a:lnTo>
                  <a:pt x="0" y="78214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81642" y="571529"/>
            <a:ext cx="7324716" cy="1784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4"/>
              </a:lnSpc>
            </a:pPr>
            <a:r>
              <a:rPr lang="en-US" sz="3067" spc="843">
                <a:solidFill>
                  <a:srgbClr val="FFFFFF"/>
                </a:solidFill>
                <a:latin typeface="Open Sauce Semi-Bold"/>
              </a:rPr>
              <a:t>CREAR UNA NUEVA RESERVA</a:t>
            </a:r>
          </a:p>
          <a:p>
            <a:pPr algn="ctr">
              <a:lnSpc>
                <a:spcPts val="5834"/>
              </a:lnSpc>
            </a:pP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49612" y="1137921"/>
            <a:ext cx="13788775" cy="8389370"/>
          </a:xfrm>
          <a:custGeom>
            <a:avLst/>
            <a:gdLst/>
            <a:ahLst/>
            <a:cxnLst/>
            <a:rect r="r" b="b" t="t" l="l"/>
            <a:pathLst>
              <a:path h="8389370" w="13788775">
                <a:moveTo>
                  <a:pt x="0" y="0"/>
                </a:moveTo>
                <a:lnTo>
                  <a:pt x="13788776" y="0"/>
                </a:lnTo>
                <a:lnTo>
                  <a:pt x="13788776" y="8389370"/>
                </a:lnTo>
                <a:lnTo>
                  <a:pt x="0" y="83893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0" t="0" r="-19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81642" y="470123"/>
            <a:ext cx="7324716" cy="1268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4"/>
              </a:lnSpc>
            </a:pPr>
            <a:r>
              <a:rPr lang="en-US" sz="3167" spc="871">
                <a:solidFill>
                  <a:srgbClr val="FFFFFF"/>
                </a:solidFill>
                <a:latin typeface="Open Sauce Semi-Bold"/>
              </a:rPr>
              <a:t>MODIFICAR RESERVA</a:t>
            </a:r>
          </a:p>
          <a:p>
            <a:pPr algn="ctr">
              <a:lnSpc>
                <a:spcPts val="5834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144000" cy="10287000"/>
            <a:chOff x="0" y="0"/>
            <a:chExt cx="12192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0388" t="0" r="20388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144000" y="0"/>
            <a:ext cx="9144000" cy="10287000"/>
            <a:chOff x="0" y="0"/>
            <a:chExt cx="2408296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66667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40829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1750467" y="3813175"/>
            <a:ext cx="3931066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687">
                <a:solidFill>
                  <a:srgbClr val="FFFFFF"/>
                </a:solidFill>
                <a:latin typeface="Open Sauce Semi-Bold"/>
              </a:rPr>
              <a:t>OBJETIVOS DEL PROYECTO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38227"/>
            <a:ext cx="6036000" cy="82135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 Bold"/>
              </a:rPr>
              <a:t>.Gestión Integral</a:t>
            </a:r>
            <a:r>
              <a:rPr lang="en-US" sz="1800">
                <a:solidFill>
                  <a:srgbClr val="092852"/>
                </a:solidFill>
                <a:latin typeface="Open Sauce"/>
              </a:rPr>
              <a:t>: Registrar, modificar y gestionar pedidos, reservas y facturas por mesa. Incluir acceso exclusivo para modificar reservas al socio preferencial.</a:t>
            </a:r>
          </a:p>
          <a:p>
            <a:pPr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 Bold"/>
              </a:rPr>
              <a:t>Administración del Menú</a:t>
            </a:r>
            <a:r>
              <a:rPr lang="en-US" sz="1800">
                <a:solidFill>
                  <a:srgbClr val="092852"/>
                </a:solidFill>
                <a:latin typeface="Open Sauce"/>
              </a:rPr>
              <a:t>: Mantener un listado actualizado de platos/productos y permitir su modificación según disponibilidad.</a:t>
            </a:r>
          </a:p>
          <a:p>
            <a:pPr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 Bold"/>
              </a:rPr>
              <a:t>Clientes Preferenciales: </a:t>
            </a:r>
            <a:r>
              <a:rPr lang="en-US" sz="1800">
                <a:solidFill>
                  <a:srgbClr val="092852"/>
                </a:solidFill>
                <a:latin typeface="Open Sauce"/>
              </a:rPr>
              <a:t>Implementar un sistema de identificación y descuentos para clientes preferenciales, permitiendo crear, modificar y visualizar sus perfiles.</a:t>
            </a:r>
          </a:p>
          <a:p>
            <a:pPr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 Bold"/>
              </a:rPr>
              <a:t>Organización del Menú</a:t>
            </a:r>
            <a:r>
              <a:rPr lang="en-US" sz="1800">
                <a:solidFill>
                  <a:srgbClr val="092852"/>
                </a:solidFill>
                <a:latin typeface="Open Sauce"/>
              </a:rPr>
              <a:t>: Diseñar una estructura eficiente para la navegación y organización de los tipos de platos en el menú.</a:t>
            </a:r>
          </a:p>
          <a:p>
            <a:pPr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 Bold"/>
              </a:rPr>
              <a:t>Operaciones Clave</a:t>
            </a:r>
            <a:r>
              <a:rPr lang="en-US" sz="1800">
                <a:solidFill>
                  <a:srgbClr val="092852"/>
                </a:solidFill>
                <a:latin typeface="Open Sauce"/>
              </a:rPr>
              <a:t>: Ofrecer funcionalidades esenciales como la gestión del menú, pedidos, facturas, reservas y visualización de clientes preferenciales.</a:t>
            </a:r>
          </a:p>
          <a:p>
            <a:pPr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 Bold"/>
              </a:rPr>
              <a:t>Adiciones Creativas</a:t>
            </a:r>
            <a:r>
              <a:rPr lang="en-US" sz="1800">
                <a:solidFill>
                  <a:srgbClr val="092852"/>
                </a:solidFill>
                <a:latin typeface="Open Sauce"/>
              </a:rPr>
              <a:t>: Identificar y añadir características innovadoras para mejorar la experiencia del usuario o aportar valor adicional al sistema de gestión.</a:t>
            </a:r>
          </a:p>
          <a:p>
            <a:pPr>
              <a:lnSpc>
                <a:spcPts val="2736"/>
              </a:lnSpc>
            </a:pPr>
          </a:p>
          <a:p>
            <a:pPr>
              <a:lnSpc>
                <a:spcPts val="2736"/>
              </a:lnSpc>
            </a:pP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89421" y="1497678"/>
            <a:ext cx="13109158" cy="7760622"/>
          </a:xfrm>
          <a:custGeom>
            <a:avLst/>
            <a:gdLst/>
            <a:ahLst/>
            <a:cxnLst/>
            <a:rect r="r" b="b" t="t" l="l"/>
            <a:pathLst>
              <a:path h="7760622" w="13109158">
                <a:moveTo>
                  <a:pt x="0" y="0"/>
                </a:moveTo>
                <a:lnTo>
                  <a:pt x="13109158" y="0"/>
                </a:lnTo>
                <a:lnTo>
                  <a:pt x="13109158" y="7760622"/>
                </a:lnTo>
                <a:lnTo>
                  <a:pt x="0" y="77606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81642" y="663411"/>
            <a:ext cx="7324716" cy="1241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4"/>
              </a:lnSpc>
            </a:pPr>
            <a:r>
              <a:rPr lang="en-US" sz="3067" spc="843">
                <a:solidFill>
                  <a:srgbClr val="FFFFFF"/>
                </a:solidFill>
                <a:latin typeface="Open Sauce Semi-Bold"/>
              </a:rPr>
              <a:t>VER LISTA RESERVAS</a:t>
            </a:r>
          </a:p>
          <a:p>
            <a:pPr algn="ctr">
              <a:lnSpc>
                <a:spcPts val="5834"/>
              </a:lnSpc>
            </a:pP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54429" y="1304670"/>
            <a:ext cx="13379142" cy="7953630"/>
          </a:xfrm>
          <a:custGeom>
            <a:avLst/>
            <a:gdLst/>
            <a:ahLst/>
            <a:cxnLst/>
            <a:rect r="r" b="b" t="t" l="l"/>
            <a:pathLst>
              <a:path h="7953630" w="13379142">
                <a:moveTo>
                  <a:pt x="0" y="0"/>
                </a:moveTo>
                <a:lnTo>
                  <a:pt x="13379142" y="0"/>
                </a:lnTo>
                <a:lnTo>
                  <a:pt x="13379142" y="7953630"/>
                </a:lnTo>
                <a:lnTo>
                  <a:pt x="0" y="79536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81642" y="632784"/>
            <a:ext cx="7324716" cy="1241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4"/>
              </a:lnSpc>
            </a:pPr>
            <a:r>
              <a:rPr lang="en-US" sz="3067" spc="843">
                <a:solidFill>
                  <a:srgbClr val="FFFFFF"/>
                </a:solidFill>
                <a:latin typeface="Open Sauce Semi-Bold"/>
              </a:rPr>
              <a:t>GENERAR FACTURA</a:t>
            </a:r>
          </a:p>
          <a:p>
            <a:pPr algn="ctr">
              <a:lnSpc>
                <a:spcPts val="5834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481642" y="256552"/>
            <a:ext cx="7324716" cy="1458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4"/>
              </a:lnSpc>
            </a:pPr>
            <a:r>
              <a:rPr lang="en-US" sz="4167" spc="1146">
                <a:solidFill>
                  <a:srgbClr val="FFFFFF"/>
                </a:solidFill>
                <a:latin typeface="Open Sauce Semi-Bold"/>
              </a:rPr>
              <a:t>GENERALIDADES</a:t>
            </a:r>
          </a:p>
          <a:p>
            <a:pPr algn="ctr">
              <a:lnSpc>
                <a:spcPts val="5834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514350" y="2337830"/>
            <a:ext cx="17259300" cy="5544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21"/>
              </a:lnSpc>
              <a:spcBef>
                <a:spcPct val="0"/>
              </a:spcBef>
            </a:pPr>
            <a:r>
              <a:rPr lang="en-US" sz="3158" spc="868">
                <a:solidFill>
                  <a:srgbClr val="FFFFFF"/>
                </a:solidFill>
                <a:latin typeface="Open Sauce Semi-Bold"/>
              </a:rPr>
              <a:t>SE QUIERE CREAR UNA APP PARA EL RESTAURANTE LA MOSCA ELEGANTE. PERMITIRÁ AL DUEÑO MANEJAR PEDIDOS, RESERVAS Y FACTURAS POR MESA. INCLUIRÁ FUNCIONES PARA CARGAR PEDIDOS, GENERAR FACTURAS, GESTIONAR CLIENTES PREFERENCIALES, MANTENER EL MENÚ ACTUALIZADO, MANEJAR RESERVAS EXCLUSIVAS Y OFRECER OPCIONES CLAVE COMO CONTROL DE PEDIDOS Y VISUALIZACIÓN DE CLIENTES PREFERENCIALES. EL OBJETIVO ES MEJORAR LA GESTIÓN INTERNA DEL RESTAURANTE.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144000" cy="10287000"/>
            <a:chOff x="0" y="0"/>
            <a:chExt cx="12192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54205" t="0" r="16016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0"/>
            <a:ext cx="9144000" cy="11757581"/>
            <a:chOff x="0" y="0"/>
            <a:chExt cx="2408296" cy="309664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08296" cy="3096647"/>
            </a:xfrm>
            <a:custGeom>
              <a:avLst/>
              <a:gdLst/>
              <a:ahLst/>
              <a:cxnLst/>
              <a:rect r="r" b="b" t="t" l="l"/>
              <a:pathLst>
                <a:path h="3096647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3096647"/>
                  </a:lnTo>
                  <a:lnTo>
                    <a:pt x="0" y="3096647"/>
                  </a:lnTo>
                  <a:close/>
                </a:path>
              </a:pathLst>
            </a:custGeom>
            <a:solidFill>
              <a:srgbClr val="092852">
                <a:alpha val="66667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408296" cy="31347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66968" y="808413"/>
            <a:ext cx="4534382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687">
                <a:solidFill>
                  <a:srgbClr val="092852"/>
                </a:solidFill>
                <a:latin typeface="Open Sauce Semi-Bold"/>
              </a:rPr>
              <a:t>REQUISITOS DEL PROYECTO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66968" y="2052589"/>
            <a:ext cx="6036000" cy="6156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36"/>
              </a:lnSpc>
            </a:pPr>
          </a:p>
          <a:p>
            <a:pPr>
              <a:lnSpc>
                <a:spcPts val="2736"/>
              </a:lnSpc>
            </a:pPr>
          </a:p>
          <a:p>
            <a:pPr>
              <a:lnSpc>
                <a:spcPts val="2736"/>
              </a:lnSpc>
            </a:pPr>
            <a:r>
              <a:rPr lang="en-US" sz="1800">
                <a:solidFill>
                  <a:srgbClr val="092852"/>
                </a:solidFill>
                <a:latin typeface="Open Sauce"/>
              </a:rPr>
              <a:t>Los requisitos son:</a:t>
            </a:r>
          </a:p>
          <a:p>
            <a:pPr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</a:rPr>
              <a:t>Gestión de pedidos, reservas y facturas por mesa.</a:t>
            </a:r>
          </a:p>
          <a:p>
            <a:pPr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</a:rPr>
              <a:t>Sistema para clientes preferenciales con descuentos.</a:t>
            </a:r>
          </a:p>
          <a:p>
            <a:pPr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</a:rPr>
              <a:t>Mantener un listado actualizado de platos y productos.</a:t>
            </a:r>
          </a:p>
          <a:p>
            <a:pPr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</a:rPr>
              <a:t>Administrar el menú: creación, modificación y disponibilidad.</a:t>
            </a:r>
          </a:p>
          <a:p>
            <a:pPr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</a:rPr>
              <a:t>Organizar el menú por tipos de platos.</a:t>
            </a:r>
          </a:p>
          <a:p>
            <a:pPr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</a:rPr>
              <a:t>Incluir impuestos en el proceso de facturación.</a:t>
            </a:r>
          </a:p>
          <a:p>
            <a:pPr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</a:rPr>
              <a:t>Funciones clave: manejar pedidos, reservas, clientes preferenciales y menú.</a:t>
            </a:r>
          </a:p>
          <a:p>
            <a:pPr marL="388628" indent="-194314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92852"/>
                </a:solidFill>
                <a:latin typeface="Open Sauce"/>
              </a:rPr>
              <a:t>Operaciones adicionales creativas para mejorar la solución del problema.</a:t>
            </a:r>
          </a:p>
          <a:p>
            <a:pPr>
              <a:lnSpc>
                <a:spcPts val="2736"/>
              </a:lnSpc>
            </a:pPr>
          </a:p>
          <a:p>
            <a:pPr>
              <a:lnSpc>
                <a:spcPts val="2736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5373278"/>
            <a:ext cx="9144000" cy="4913722"/>
            <a:chOff x="0" y="0"/>
            <a:chExt cx="12192000" cy="655162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9671" r="0" b="9671"/>
            <a:stretch>
              <a:fillRect/>
            </a:stretch>
          </p:blipFill>
          <p:spPr>
            <a:xfrm flipH="false" flipV="false">
              <a:off x="0" y="0"/>
              <a:ext cx="12192000" cy="655162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144000" y="0"/>
            <a:ext cx="9144000" cy="5373278"/>
            <a:chOff x="0" y="0"/>
            <a:chExt cx="2408296" cy="141518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08296" cy="1415184"/>
            </a:xfrm>
            <a:custGeom>
              <a:avLst/>
              <a:gdLst/>
              <a:ahLst/>
              <a:cxnLst/>
              <a:rect r="r" b="b" t="t" l="l"/>
              <a:pathLst>
                <a:path h="1415184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1415184"/>
                  </a:lnTo>
                  <a:lnTo>
                    <a:pt x="0" y="1415184"/>
                  </a:lnTo>
                  <a:close/>
                </a:path>
              </a:pathLst>
            </a:custGeom>
            <a:solidFill>
              <a:srgbClr val="092852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2408296" cy="14628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808413"/>
            <a:ext cx="4534382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687">
                <a:solidFill>
                  <a:srgbClr val="092852"/>
                </a:solidFill>
                <a:latin typeface="Open Sauce Semi-Bold"/>
              </a:rPr>
              <a:t>ESTRUCTURA DEL PROYECTO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052589"/>
            <a:ext cx="6036000" cy="5813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36"/>
              </a:lnSpc>
            </a:pPr>
            <a:r>
              <a:rPr lang="en-US" sz="1800">
                <a:solidFill>
                  <a:srgbClr val="092852"/>
                </a:solidFill>
                <a:latin typeface="Open Sauce"/>
              </a:rPr>
              <a:t>El proyecto se apoya en una estructura cliente-servidor, empleando Java para la parte lógica y Java Swing para la interfaz de usuario. La persistencia de datos se realizará mediante archivos binarios para almacenar la información de forma eficaz y simple. La interfaz de usuario, desarrollada con Java Swing, ofrecerá un diseño funcional e intuitivo para que los mecánicos interactúen con la aplicación. La lógica del sistema, escrita en Java, se encargará de procesar las operaciones relacionadas con el registro, consulta y actualización de los trabajos. Los archivos binarios se emplearán para almacenar y recuperar la información de manera eficiente, utilizando la serialización de objetos para guardar cada trabajo en un archivo correspondiente.</a:t>
            </a:r>
          </a:p>
          <a:p>
            <a:pPr>
              <a:lnSpc>
                <a:spcPts val="2736"/>
              </a:lnSpc>
            </a:pPr>
          </a:p>
          <a:p>
            <a:pPr>
              <a:lnSpc>
                <a:spcPts val="2736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7786" r="0" b="7786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82745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6575125" y="4864174"/>
            <a:ext cx="5137750" cy="153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92"/>
              </a:lnSpc>
            </a:pPr>
            <a:r>
              <a:rPr lang="en-US" sz="2923" spc="803">
                <a:solidFill>
                  <a:srgbClr val="FFFFFF"/>
                </a:solidFill>
                <a:latin typeface="Open Sauce Semi-Bold"/>
              </a:rPr>
              <a:t>INTERFAZ DE LA APP</a:t>
            </a:r>
          </a:p>
          <a:p>
            <a:pPr algn="ctr">
              <a:lnSpc>
                <a:spcPts val="4092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24314" y="1230541"/>
            <a:ext cx="12239372" cy="7825918"/>
          </a:xfrm>
          <a:custGeom>
            <a:avLst/>
            <a:gdLst/>
            <a:ahLst/>
            <a:cxnLst/>
            <a:rect r="r" b="b" t="t" l="l"/>
            <a:pathLst>
              <a:path h="7825918" w="12239372">
                <a:moveTo>
                  <a:pt x="0" y="0"/>
                </a:moveTo>
                <a:lnTo>
                  <a:pt x="12239372" y="0"/>
                </a:lnTo>
                <a:lnTo>
                  <a:pt x="12239372" y="7825918"/>
                </a:lnTo>
                <a:lnTo>
                  <a:pt x="0" y="78259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81642" y="256552"/>
            <a:ext cx="7324716" cy="1458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4"/>
              </a:lnSpc>
            </a:pPr>
            <a:r>
              <a:rPr lang="en-US" sz="4167" spc="1146">
                <a:solidFill>
                  <a:srgbClr val="FFFFFF"/>
                </a:solidFill>
                <a:latin typeface="Open Sauce Semi-Bold"/>
              </a:rPr>
              <a:t>MENÚ PRINCIPAL</a:t>
            </a:r>
          </a:p>
          <a:p>
            <a:pPr algn="ctr">
              <a:lnSpc>
                <a:spcPts val="5834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93037" y="1184681"/>
            <a:ext cx="13101925" cy="8073619"/>
          </a:xfrm>
          <a:custGeom>
            <a:avLst/>
            <a:gdLst/>
            <a:ahLst/>
            <a:cxnLst/>
            <a:rect r="r" b="b" t="t" l="l"/>
            <a:pathLst>
              <a:path h="8073619" w="13101925">
                <a:moveTo>
                  <a:pt x="0" y="0"/>
                </a:moveTo>
                <a:lnTo>
                  <a:pt x="13101926" y="0"/>
                </a:lnTo>
                <a:lnTo>
                  <a:pt x="13101926" y="8073619"/>
                </a:lnTo>
                <a:lnTo>
                  <a:pt x="0" y="80736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81642" y="256552"/>
            <a:ext cx="7324716" cy="1458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4"/>
              </a:lnSpc>
            </a:pPr>
            <a:r>
              <a:rPr lang="en-US" sz="4167" spc="1146">
                <a:solidFill>
                  <a:srgbClr val="FFFFFF"/>
                </a:solidFill>
                <a:latin typeface="Open Sauce Semi-Bold"/>
              </a:rPr>
              <a:t>CREAR PEDIDO</a:t>
            </a:r>
          </a:p>
          <a:p>
            <a:pPr algn="ctr">
              <a:lnSpc>
                <a:spcPts val="5834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32114" y="1377524"/>
            <a:ext cx="14023772" cy="8284506"/>
          </a:xfrm>
          <a:custGeom>
            <a:avLst/>
            <a:gdLst/>
            <a:ahLst/>
            <a:cxnLst/>
            <a:rect r="r" b="b" t="t" l="l"/>
            <a:pathLst>
              <a:path h="8284506" w="14023772">
                <a:moveTo>
                  <a:pt x="0" y="0"/>
                </a:moveTo>
                <a:lnTo>
                  <a:pt x="14023772" y="0"/>
                </a:lnTo>
                <a:lnTo>
                  <a:pt x="14023772" y="8284506"/>
                </a:lnTo>
                <a:lnTo>
                  <a:pt x="0" y="82845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81642" y="294652"/>
            <a:ext cx="7324716" cy="1627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34"/>
              </a:lnSpc>
            </a:pPr>
            <a:r>
              <a:rPr lang="en-US" sz="2667" spc="733">
                <a:solidFill>
                  <a:srgbClr val="FFFFFF"/>
                </a:solidFill>
                <a:latin typeface="Open Sauce Semi-Bold"/>
              </a:rPr>
              <a:t>AGREGAR ELEMENTOS A UN PEDIDO</a:t>
            </a:r>
          </a:p>
          <a:p>
            <a:pPr algn="ctr">
              <a:lnSpc>
                <a:spcPts val="5834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DAF22Q_8Gro</dc:identifier>
  <dcterms:modified xsi:type="dcterms:W3CDTF">2011-08-01T06:04:30Z</dcterms:modified>
  <cp:revision>1</cp:revision>
  <dc:title>Restaurante : La mosca feliz</dc:title>
</cp:coreProperties>
</file>

<file path=docProps/thumbnail.jpeg>
</file>